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embeddedFontLst>
    <p:embeddedFont>
      <p:font typeface="Miriam Libre"/>
      <p:regular r:id="rId59"/>
      <p:bold r:id="rId60"/>
    </p:embeddedFont>
    <p:embeddedFont>
      <p:font typeface="Inter SemiBold"/>
      <p:regular r:id="rId61"/>
      <p:bold r:id="rId62"/>
    </p:embeddedFont>
    <p:embeddedFont>
      <p:font typeface="Inter Light"/>
      <p:regular r:id="rId63"/>
      <p:bold r:id="rId64"/>
    </p:embeddedFont>
    <p:embeddedFont>
      <p:font typeface="Inter"/>
      <p:regular r:id="rId65"/>
      <p:bold r:id="rId66"/>
    </p:embeddedFont>
    <p:embeddedFont>
      <p:font typeface="Barlow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Barlow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InterSemiBold-bold.fntdata"/><Relationship Id="rId61" Type="http://schemas.openxmlformats.org/officeDocument/2006/relationships/font" Target="fonts/InterSemiBold-regular.fntdata"/><Relationship Id="rId20" Type="http://schemas.openxmlformats.org/officeDocument/2006/relationships/slide" Target="slides/slide16.xml"/><Relationship Id="rId64" Type="http://schemas.openxmlformats.org/officeDocument/2006/relationships/font" Target="fonts/InterLight-bold.fntdata"/><Relationship Id="rId63" Type="http://schemas.openxmlformats.org/officeDocument/2006/relationships/font" Target="fonts/InterLight-regular.fntdata"/><Relationship Id="rId22" Type="http://schemas.openxmlformats.org/officeDocument/2006/relationships/slide" Target="slides/slide18.xml"/><Relationship Id="rId66" Type="http://schemas.openxmlformats.org/officeDocument/2006/relationships/font" Target="fonts/Inter-bold.fntdata"/><Relationship Id="rId21" Type="http://schemas.openxmlformats.org/officeDocument/2006/relationships/slide" Target="slides/slide17.xml"/><Relationship Id="rId65" Type="http://schemas.openxmlformats.org/officeDocument/2006/relationships/font" Target="fonts/Inter-regular.fntdata"/><Relationship Id="rId24" Type="http://schemas.openxmlformats.org/officeDocument/2006/relationships/slide" Target="slides/slide20.xml"/><Relationship Id="rId68" Type="http://schemas.openxmlformats.org/officeDocument/2006/relationships/font" Target="fonts/Barlow-bold.fntdata"/><Relationship Id="rId23" Type="http://schemas.openxmlformats.org/officeDocument/2006/relationships/slide" Target="slides/slide19.xml"/><Relationship Id="rId67" Type="http://schemas.openxmlformats.org/officeDocument/2006/relationships/font" Target="fonts/Barlow-regular.fntdata"/><Relationship Id="rId60" Type="http://schemas.openxmlformats.org/officeDocument/2006/relationships/font" Target="fonts/MiriamLibre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Barlow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MiriamLibre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c39e47a7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6c39e47a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6c39e47a7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6c39e47a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c39e47a7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6c39e47a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83bfc2888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83bfc288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6c39e47a7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6c39e47a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3bfc2888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83bfc288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83bfc2888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83bfc288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83bfc288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83bfc28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83bfc2888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83bfc288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83bfc2888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83bfc288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83bfc2888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83bfc288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83bfc2888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83bfc288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83bfc2888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83bfc288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83bfc2888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83bfc288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83bfc2888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83bfc288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83bfc2888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83bfc288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83bfc2888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83bfc288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83bfc2888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83bfc288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83bfc2888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83bfc288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83bfc2888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83bfc288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83bfc2888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83bfc288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83bfc2888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83bfc288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83bfc2888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83bfc288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83bfc2888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83bfc288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83bfc2888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83bfc288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83bfc2888_0_1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83bfc288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83bfc2888_0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83bfc288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83bfc2888_0_2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83bfc288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83bfc2888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83bfc288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83bfc2888_0_2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83bfc288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83bfc2888_0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83bfc288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83bfc2888_0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83bfc288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83bfc2888_0_2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83bfc288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83bfc2888_0_2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83bfc288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83bfc2888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83bfc288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d9ad39b82_2_4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d9ad39b82_2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83bfc2888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83bfc288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83bfc2888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83bfc288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83bfc2888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83bfc28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c39e47a7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6c39e47a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indent="-412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indent="-412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indent="-412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indent="-412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indent="-412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indent="-412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indent="-412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indent="-412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2"/>
                </a:solidFill>
              </a:rPr>
              <a:t>“</a:t>
            </a:r>
            <a:endParaRPr b="1" sz="9600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linkedin.com/in/kyle-moses-development" TargetMode="External"/><Relationship Id="rId4" Type="http://schemas.openxmlformats.org/officeDocument/2006/relationships/hyperlink" Target="https://gh.linkedin.com/in/irvin-quartey-73533261" TargetMode="External"/><Relationship Id="rId5" Type="http://schemas.openxmlformats.org/officeDocument/2006/relationships/hyperlink" Target="https://www.linkedin.com/in/marisol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718050" y="1050675"/>
            <a:ext cx="77079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000">
                <a:latin typeface="Barlow"/>
                <a:ea typeface="Barlow"/>
                <a:cs typeface="Barlow"/>
                <a:sym typeface="Barlow"/>
              </a:rPr>
              <a:t>The Virtual Judge Experiment</a:t>
            </a:r>
            <a:r>
              <a:rPr lang="en" sz="4000">
                <a:latin typeface="Barlow"/>
                <a:ea typeface="Barlow"/>
                <a:cs typeface="Barlow"/>
                <a:sym typeface="Barlow"/>
              </a:rPr>
              <a:t>  </a:t>
            </a:r>
            <a:endParaRPr sz="4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700">
                <a:latin typeface="Barlow"/>
                <a:ea typeface="Barlow"/>
                <a:cs typeface="Barlow"/>
                <a:sym typeface="Barlow"/>
              </a:rPr>
              <a:t>An </a:t>
            </a:r>
            <a:r>
              <a:rPr b="1" lang="en" sz="2700">
                <a:latin typeface="Barlow"/>
                <a:ea typeface="Barlow"/>
                <a:cs typeface="Barlow"/>
                <a:sym typeface="Barlow"/>
              </a:rPr>
              <a:t>Incarceration</a:t>
            </a:r>
            <a:r>
              <a:rPr b="1" lang="en" sz="2700">
                <a:latin typeface="Barlow"/>
                <a:ea typeface="Barlow"/>
                <a:cs typeface="Barlow"/>
                <a:sym typeface="Barlow"/>
              </a:rPr>
              <a:t> Analysis of Texas</a:t>
            </a:r>
            <a:endParaRPr b="1" sz="4600"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900"/>
          </a:p>
        </p:txBody>
      </p:sp>
      <p:sp>
        <p:nvSpPr>
          <p:cNvPr id="58" name="Google Shape;58;p12"/>
          <p:cNvSpPr txBox="1"/>
          <p:nvPr>
            <p:ph type="ctrTitle"/>
          </p:nvPr>
        </p:nvSpPr>
        <p:spPr>
          <a:xfrm>
            <a:off x="1037850" y="23004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>
                <a:latin typeface="Barlow"/>
                <a:ea typeface="Barlow"/>
                <a:cs typeface="Barlow"/>
                <a:sym typeface="Barlow"/>
              </a:rPr>
              <a:t>By Kyle, Irvin, Marisol</a:t>
            </a:r>
            <a:endParaRPr sz="4200"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49" y="548622"/>
            <a:ext cx="5836500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13" y="195613"/>
            <a:ext cx="8033185" cy="47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250" y="790850"/>
            <a:ext cx="4408124" cy="380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4294967295" type="ctrTitle"/>
          </p:nvPr>
        </p:nvSpPr>
        <p:spPr>
          <a:xfrm>
            <a:off x="1037875" y="946275"/>
            <a:ext cx="6330900" cy="190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lt1"/>
                </a:solidFill>
              </a:rPr>
              <a:t>2. Feature Engineering</a:t>
            </a:r>
            <a:endParaRPr sz="6800">
              <a:solidFill>
                <a:schemeClr val="lt1"/>
              </a:solidFill>
            </a:endParaRPr>
          </a:p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169225" y="1490575"/>
            <a:ext cx="2057700" cy="24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"MURDER": 200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"ROBBERY": 50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"POSS": 50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"SEX": 100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"SEXUAL": 100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"AGG": 100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Column: “Offense Score”</a:t>
            </a:r>
            <a:endParaRPr/>
          </a:p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2226925" y="1685575"/>
            <a:ext cx="2057700" cy="22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"ASSAULT": 100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"ALST": 100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"CHILD": 100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"&lt;1G": 50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"DWI": 50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625" y="1874700"/>
            <a:ext cx="4801898" cy="19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452275" y="48465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Last Parole Decision</a:t>
            </a:r>
            <a:endParaRPr/>
          </a:p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5" y="1532325"/>
            <a:ext cx="4989099" cy="24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725" y="2082600"/>
            <a:ext cx="4014274" cy="13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0" y="836000"/>
            <a:ext cx="914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New Columns: “Age Committed” and “Year Committed”</a:t>
            </a:r>
            <a:endParaRPr sz="2700"/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75" y="1671525"/>
            <a:ext cx="4525299" cy="26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650" y="1671525"/>
            <a:ext cx="4203225" cy="26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1761150" y="4460825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Those who got Life: 8101 before 2012, 1649 after 2012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Models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ctrTitle"/>
          </p:nvPr>
        </p:nvSpPr>
        <p:spPr>
          <a:xfrm>
            <a:off x="558025" y="612600"/>
            <a:ext cx="80280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74" name="Google Shape;174;p29"/>
          <p:cNvSpPr txBox="1"/>
          <p:nvPr>
            <p:ph idx="1" type="subTitle"/>
          </p:nvPr>
        </p:nvSpPr>
        <p:spPr>
          <a:xfrm>
            <a:off x="1037850" y="16031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Because our dataset is mostly categorical data, our attempt to create a linear regression model that predicted exactly how many years an individual would be sentenced  (based off of our “Offense Score” we created earlier) was very 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inaccurate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inconsistent…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ctrTitle"/>
          </p:nvPr>
        </p:nvSpPr>
        <p:spPr>
          <a:xfrm>
            <a:off x="58525" y="378325"/>
            <a:ext cx="90270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CatBoost (Categorical Boost)</a:t>
            </a:r>
            <a:endParaRPr/>
          </a:p>
        </p:txBody>
      </p:sp>
      <p:sp>
        <p:nvSpPr>
          <p:cNvPr id="180" name="Google Shape;180;p30"/>
          <p:cNvSpPr txBox="1"/>
          <p:nvPr>
            <p:ph idx="1" type="subTitle"/>
          </p:nvPr>
        </p:nvSpPr>
        <p:spPr>
          <a:xfrm>
            <a:off x="1037850" y="139817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Because of large amount of unique Categorical data, we used CatBoost: a gradient descent boosting tree. 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16,000 unique Offenses made CatBoost the 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perfect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model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Changed Virtual Judge to a 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Classification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Problem 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n" sz="3300"/>
              <a:t>Can we predict an </a:t>
            </a:r>
            <a:r>
              <a:rPr lang="en" sz="3300"/>
              <a:t>individual's</a:t>
            </a:r>
            <a:r>
              <a:rPr lang="en" sz="3300"/>
              <a:t> sentencing based on all factors?</a:t>
            </a:r>
            <a:endParaRPr sz="3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n" sz="3300"/>
              <a:t>What factors give the most weight to the decision? Can we be more fair than a real judge?</a:t>
            </a:r>
            <a:endParaRPr sz="3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n" sz="3300"/>
              <a:t>Can we predict if an inmate is going to be </a:t>
            </a:r>
            <a:r>
              <a:rPr lang="en" sz="3300"/>
              <a:t>approved</a:t>
            </a:r>
            <a:r>
              <a:rPr lang="en" sz="3300"/>
              <a:t> for parole?</a:t>
            </a:r>
            <a:endParaRPr sz="3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1037875" y="22665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Life or no Life in Prison</a:t>
            </a:r>
            <a:endParaRPr/>
          </a:p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0" y="825950"/>
            <a:ext cx="9144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Real World Application: Removing Target Leaking</a:t>
            </a:r>
            <a:endParaRPr sz="3000"/>
          </a:p>
        </p:txBody>
      </p:sp>
      <p:sp>
        <p:nvSpPr>
          <p:cNvPr id="192" name="Google Shape;192;p3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2"/>
          <p:cNvSpPr txBox="1"/>
          <p:nvPr/>
        </p:nvSpPr>
        <p:spPr>
          <a:xfrm>
            <a:off x="3015000" y="2589850"/>
            <a:ext cx="3114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Inter Light"/>
                <a:ea typeface="Inter Light"/>
                <a:cs typeface="Inter Light"/>
                <a:sym typeface="Inter Light"/>
              </a:rPr>
              <a:t>'Current Age'</a:t>
            </a:r>
            <a:endParaRPr i="1" sz="16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Inter Light"/>
                <a:ea typeface="Inter Light"/>
                <a:cs typeface="Inter Light"/>
                <a:sym typeface="Inter Light"/>
              </a:rPr>
              <a:t>'Projected Release'</a:t>
            </a:r>
            <a:endParaRPr i="1" sz="16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Inter Light"/>
                <a:ea typeface="Inter Light"/>
                <a:cs typeface="Inter Light"/>
                <a:sym typeface="Inter Light"/>
              </a:rPr>
              <a:t>'Maximum Sentence Date'</a:t>
            </a:r>
            <a:endParaRPr i="1" sz="16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Inter Light"/>
                <a:ea typeface="Inter Light"/>
                <a:cs typeface="Inter Light"/>
                <a:sym typeface="Inter Light"/>
              </a:rPr>
              <a:t>'Parole Eligibility Date'</a:t>
            </a:r>
            <a:endParaRPr i="1" sz="16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Inter Light"/>
                <a:ea typeface="Inter Light"/>
                <a:cs typeface="Inter Light"/>
                <a:sym typeface="Inter Light"/>
              </a:rPr>
              <a:t>'Last Parole Decision'</a:t>
            </a:r>
            <a:endParaRPr i="1" sz="16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Inter Light"/>
                <a:ea typeface="Inter Light"/>
                <a:cs typeface="Inter Light"/>
                <a:sym typeface="Inter Light"/>
              </a:rPr>
              <a:t>'Next Parole Review Date'</a:t>
            </a:r>
            <a:endParaRPr i="1" sz="16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Inter Light"/>
                <a:ea typeface="Inter Light"/>
                <a:cs typeface="Inter Light"/>
                <a:sym typeface="Inter Light"/>
              </a:rPr>
              <a:t>'Current Facility'</a:t>
            </a:r>
            <a:endParaRPr i="1" sz="16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Inter Light"/>
                <a:ea typeface="Inter Light"/>
                <a:cs typeface="Inter Light"/>
                <a:sym typeface="Inter Light"/>
              </a:rPr>
              <a:t>'Parole_Decision'</a:t>
            </a:r>
            <a:endParaRPr i="1" sz="16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Inter Light"/>
                <a:ea typeface="Inter Light"/>
                <a:cs typeface="Inter Light"/>
                <a:sym typeface="Inter Light"/>
              </a:rPr>
              <a:t>'Parole Review Status'</a:t>
            </a:r>
            <a:endParaRPr i="1" sz="16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1455900" y="1478500"/>
            <a:ext cx="6232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Inter"/>
                <a:ea typeface="Inter"/>
                <a:cs typeface="Inter"/>
                <a:sym typeface="Inter"/>
              </a:rPr>
              <a:t>We want the Virtual Judge to only have the information that it would have when it is trying to predict a new individual</a:t>
            </a:r>
            <a:endParaRPr b="1" sz="19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Life 0, Life 1</a:t>
            </a:r>
            <a:endParaRPr/>
          </a:p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00" y="1585388"/>
            <a:ext cx="2987925" cy="19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450" y="1887813"/>
            <a:ext cx="5191626" cy="16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/>
        </p:nvSpPr>
        <p:spPr>
          <a:xfrm>
            <a:off x="1761150" y="3854975"/>
            <a:ext cx="5621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The number of people who are not serving life in prison FAR </a:t>
            </a:r>
            <a:r>
              <a:rPr b="1" lang="en" sz="1700">
                <a:latin typeface="Inter"/>
                <a:ea typeface="Inter"/>
                <a:cs typeface="Inter"/>
                <a:sym typeface="Inter"/>
              </a:rPr>
              <a:t>OUTWEIGHS</a:t>
            </a:r>
            <a:r>
              <a:rPr b="1" lang="en" sz="1700">
                <a:latin typeface="Inter"/>
                <a:ea typeface="Inter"/>
                <a:cs typeface="Inter"/>
                <a:sym typeface="Inter"/>
              </a:rPr>
              <a:t> the number of people who are serving life…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Model (Life or No Life)</a:t>
            </a:r>
            <a:endParaRPr/>
          </a:p>
        </p:txBody>
      </p:sp>
      <p:sp>
        <p:nvSpPr>
          <p:cNvPr id="209" name="Google Shape;209;p3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374950"/>
            <a:ext cx="8839202" cy="259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68250" y="250400"/>
            <a:ext cx="90075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Balanced Model: CatBoost Parameters (Life or No Life)</a:t>
            </a:r>
            <a:endParaRPr sz="2600"/>
          </a:p>
        </p:txBody>
      </p:sp>
      <p:sp>
        <p:nvSpPr>
          <p:cNvPr id="216" name="Google Shape;216;p3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5"/>
          <p:cNvSpPr txBox="1"/>
          <p:nvPr/>
        </p:nvSpPr>
        <p:spPr>
          <a:xfrm>
            <a:off x="517250" y="1149800"/>
            <a:ext cx="5299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Inter"/>
                <a:ea typeface="Inter"/>
                <a:cs typeface="Inter"/>
                <a:sym typeface="Inter"/>
              </a:rPr>
              <a:t>Iterations: The number of Tree’s it uses to makes its prediction </a:t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nter Light"/>
                <a:ea typeface="Inter Light"/>
                <a:cs typeface="Inter Light"/>
                <a:sym typeface="Inter Light"/>
              </a:rPr>
              <a:t>50</a:t>
            </a:r>
            <a:endParaRPr sz="2200">
              <a:latin typeface="Inter Light"/>
              <a:ea typeface="Inter Light"/>
              <a:cs typeface="Inter Light"/>
              <a:sym typeface="Inter Light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Inter"/>
                <a:ea typeface="Inter"/>
                <a:cs typeface="Inter"/>
                <a:sym typeface="Inter"/>
              </a:rPr>
              <a:t>Depth: The number of splits a tree has / how deep it can go</a:t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nter Light"/>
                <a:ea typeface="Inter Light"/>
                <a:cs typeface="Inter Light"/>
                <a:sym typeface="Inter Light"/>
              </a:rPr>
              <a:t> 3</a:t>
            </a:r>
            <a:endParaRPr sz="2200">
              <a:latin typeface="Inter Light"/>
              <a:ea typeface="Inter Light"/>
              <a:cs typeface="Inter Light"/>
              <a:sym typeface="Inter Light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Inter"/>
                <a:ea typeface="Inter"/>
                <a:cs typeface="Inter"/>
                <a:sym typeface="Inter"/>
              </a:rPr>
              <a:t>Learning Rate: Used for reducing the gradient step</a:t>
            </a:r>
            <a:endParaRPr b="1" sz="2200">
              <a:latin typeface="Inter"/>
              <a:ea typeface="Inter"/>
              <a:cs typeface="Inter"/>
              <a:sym typeface="Inter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nter Light"/>
                <a:ea typeface="Inter Light"/>
                <a:cs typeface="Inter Light"/>
                <a:sym typeface="Inter Light"/>
              </a:rPr>
              <a:t>0.1</a:t>
            </a:r>
            <a:endParaRPr sz="22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5817050" y="1063825"/>
            <a:ext cx="2965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Loss Function: Logloss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Is the negative average of the log of corrected predicted probabilities for each instance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For any given problem, a lower log loss value means better predictions.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Balanced Life or No Life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36"/>
          <p:cNvSpPr txBox="1"/>
          <p:nvPr>
            <p:ph idx="4294967295" type="title"/>
          </p:nvPr>
        </p:nvSpPr>
        <p:spPr>
          <a:xfrm>
            <a:off x="989050" y="12203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Accuracy Score: 0.8132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00" y="2071625"/>
            <a:ext cx="8023384" cy="273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25" y="152400"/>
            <a:ext cx="65985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213" y="933661"/>
            <a:ext cx="3777575" cy="32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50" y="425425"/>
            <a:ext cx="8125092" cy="42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idx="4294967295" type="ctrTitle"/>
          </p:nvPr>
        </p:nvSpPr>
        <p:spPr>
          <a:xfrm>
            <a:off x="1037850" y="1991850"/>
            <a:ext cx="7068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Without Balancing (Life or No Life)</a:t>
            </a:r>
            <a:endParaRPr sz="5600"/>
          </a:p>
        </p:txBody>
      </p:sp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Overview </a:t>
            </a:r>
            <a:endParaRPr sz="400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037875" y="1701875"/>
            <a:ext cx="76035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Getting to know the data</a:t>
            </a:r>
            <a:endParaRPr b="1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Feature Engineering</a:t>
            </a:r>
            <a:endParaRPr b="1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Categorical Boost (Cat Boost Classifier)</a:t>
            </a:r>
            <a:r>
              <a:rPr b="1" lang="en"/>
              <a:t> </a:t>
            </a:r>
            <a:endParaRPr b="1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The Real World Application: Uncovering human biases in our criminal justice system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Not Balanced</a:t>
            </a:r>
            <a:r>
              <a:rPr lang="en">
                <a:solidFill>
                  <a:schemeClr val="lt1"/>
                </a:solidFill>
              </a:rPr>
              <a:t> Life or No Life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41"/>
          <p:cNvSpPr txBox="1"/>
          <p:nvPr>
            <p:ph idx="4294967295" type="title"/>
          </p:nvPr>
        </p:nvSpPr>
        <p:spPr>
          <a:xfrm>
            <a:off x="1037850" y="13014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Accuracy Score: </a:t>
            </a:r>
            <a:r>
              <a:rPr lang="en" sz="2900">
                <a:solidFill>
                  <a:schemeClr val="lt1"/>
                </a:solidFill>
              </a:rPr>
              <a:t>0.9428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00" y="2149675"/>
            <a:ext cx="7946609" cy="28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63" y="152400"/>
            <a:ext cx="66004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75" y="425425"/>
            <a:ext cx="8065459" cy="429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250" y="821563"/>
            <a:ext cx="3899500" cy="35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idx="4294967295" type="ctrTitle"/>
          </p:nvPr>
        </p:nvSpPr>
        <p:spPr>
          <a:xfrm>
            <a:off x="1037850" y="2124300"/>
            <a:ext cx="70683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Predicting over a 50 year sentencing</a:t>
            </a:r>
            <a:endParaRPr sz="4800"/>
          </a:p>
        </p:txBody>
      </p:sp>
      <p:sp>
        <p:nvSpPr>
          <p:cNvPr id="282" name="Google Shape;282;p4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idx="4294967295" type="title"/>
          </p:nvPr>
        </p:nvSpPr>
        <p:spPr>
          <a:xfrm>
            <a:off x="413225" y="7969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50 years 0, Over 50 years 1 </a:t>
            </a:r>
            <a:endParaRPr/>
          </a:p>
        </p:txBody>
      </p:sp>
      <p:sp>
        <p:nvSpPr>
          <p:cNvPr id="288" name="Google Shape;288;p4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950" y="2039825"/>
            <a:ext cx="5757925" cy="15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25" y="1709850"/>
            <a:ext cx="2678750" cy="18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7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Year </a:t>
            </a:r>
            <a:r>
              <a:rPr lang="en">
                <a:solidFill>
                  <a:schemeClr val="lt1"/>
                </a:solidFill>
              </a:rPr>
              <a:t>Prediction</a:t>
            </a:r>
            <a:r>
              <a:rPr lang="en">
                <a:solidFill>
                  <a:schemeClr val="lt1"/>
                </a:solidFill>
              </a:rPr>
              <a:t>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47"/>
          <p:cNvSpPr txBox="1"/>
          <p:nvPr>
            <p:ph idx="4294967295" type="title"/>
          </p:nvPr>
        </p:nvSpPr>
        <p:spPr>
          <a:xfrm>
            <a:off x="224025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Balanced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47"/>
          <p:cNvSpPr txBox="1"/>
          <p:nvPr>
            <p:ph idx="4294967295" type="title"/>
          </p:nvPr>
        </p:nvSpPr>
        <p:spPr>
          <a:xfrm>
            <a:off x="5665600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Unbalanced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47"/>
          <p:cNvSpPr txBox="1"/>
          <p:nvPr>
            <p:ph idx="4294967295" type="title"/>
          </p:nvPr>
        </p:nvSpPr>
        <p:spPr>
          <a:xfrm>
            <a:off x="224025" y="2075525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Accuracy Score: 0.8140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00" name="Google Shape;300;p47"/>
          <p:cNvSpPr txBox="1"/>
          <p:nvPr>
            <p:ph idx="4294967295" type="title"/>
          </p:nvPr>
        </p:nvSpPr>
        <p:spPr>
          <a:xfrm>
            <a:off x="5665600" y="2075525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Accuracy Score: </a:t>
            </a:r>
            <a:r>
              <a:rPr lang="en" sz="2000">
                <a:solidFill>
                  <a:schemeClr val="lt1"/>
                </a:solidFill>
              </a:rPr>
              <a:t>0.8846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0501"/>
            <a:ext cx="4277225" cy="1448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766" y="2809646"/>
            <a:ext cx="4277235" cy="14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8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Year Prediction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9" name="Google Shape;309;p48"/>
          <p:cNvSpPr txBox="1"/>
          <p:nvPr>
            <p:ph idx="4294967295" type="title"/>
          </p:nvPr>
        </p:nvSpPr>
        <p:spPr>
          <a:xfrm>
            <a:off x="873888" y="1288725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Balanced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0" name="Google Shape;310;p48"/>
          <p:cNvSpPr txBox="1"/>
          <p:nvPr>
            <p:ph idx="4294967295" type="title"/>
          </p:nvPr>
        </p:nvSpPr>
        <p:spPr>
          <a:xfrm>
            <a:off x="5315638" y="1288725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Unbalanced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75" y="1935025"/>
            <a:ext cx="4052614" cy="29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125" y="1935025"/>
            <a:ext cx="4052623" cy="297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9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Year Prediction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p49"/>
          <p:cNvSpPr txBox="1"/>
          <p:nvPr>
            <p:ph idx="4294967295" type="title"/>
          </p:nvPr>
        </p:nvSpPr>
        <p:spPr>
          <a:xfrm>
            <a:off x="694100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Balanced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/>
          <p:nvPr>
            <p:ph idx="4294967295" type="title"/>
          </p:nvPr>
        </p:nvSpPr>
        <p:spPr>
          <a:xfrm>
            <a:off x="5381938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Unbalanced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" y="2020300"/>
            <a:ext cx="3907748" cy="28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925" y="2020300"/>
            <a:ext cx="4115625" cy="28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50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50 Year Prediction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p50"/>
          <p:cNvSpPr txBox="1"/>
          <p:nvPr>
            <p:ph idx="4294967295" type="title"/>
          </p:nvPr>
        </p:nvSpPr>
        <p:spPr>
          <a:xfrm>
            <a:off x="224025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Balanced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p50"/>
          <p:cNvSpPr txBox="1"/>
          <p:nvPr>
            <p:ph idx="4294967295" type="title"/>
          </p:nvPr>
        </p:nvSpPr>
        <p:spPr>
          <a:xfrm>
            <a:off x="5665600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Unbalanced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2013050"/>
            <a:ext cx="3415138" cy="29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501" y="2013050"/>
            <a:ext cx="3379795" cy="297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"/>
              <a:t>Description Of Data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idx="4294967295" type="ctrTitle"/>
          </p:nvPr>
        </p:nvSpPr>
        <p:spPr>
          <a:xfrm>
            <a:off x="1037850" y="2124300"/>
            <a:ext cx="70683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Predicting over a 20 year sentencing</a:t>
            </a:r>
            <a:endParaRPr sz="4800"/>
          </a:p>
        </p:txBody>
      </p:sp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idx="4294967295" type="title"/>
          </p:nvPr>
        </p:nvSpPr>
        <p:spPr>
          <a:xfrm>
            <a:off x="413225" y="7969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20 years 0, Over 20 years 1 </a:t>
            </a:r>
            <a:endParaRPr/>
          </a:p>
        </p:txBody>
      </p:sp>
      <p:sp>
        <p:nvSpPr>
          <p:cNvPr id="344" name="Google Shape;344;p5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25" y="1564225"/>
            <a:ext cx="2775600" cy="20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825" y="2117900"/>
            <a:ext cx="5619751" cy="14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 Year Prediction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5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p53"/>
          <p:cNvSpPr txBox="1"/>
          <p:nvPr>
            <p:ph idx="4294967295" type="title"/>
          </p:nvPr>
        </p:nvSpPr>
        <p:spPr>
          <a:xfrm>
            <a:off x="1037850" y="16010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Accuracy Score: </a:t>
            </a:r>
            <a:r>
              <a:rPr lang="en" sz="2900">
                <a:solidFill>
                  <a:schemeClr val="lt1"/>
                </a:solidFill>
              </a:rPr>
              <a:t>0.8399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354" name="Google Shape;3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00" y="2110700"/>
            <a:ext cx="8023383" cy="276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 Year Prediction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61" name="Google Shape;3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88" y="933500"/>
            <a:ext cx="5399830" cy="398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 Year Prediction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7" name="Google Shape;367;p5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388" y="923750"/>
            <a:ext cx="7509228" cy="398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 Year Prediction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4" name="Google Shape;374;p5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038" y="923750"/>
            <a:ext cx="4559920" cy="398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>
            <p:ph idx="4294967295" type="ctrTitle"/>
          </p:nvPr>
        </p:nvSpPr>
        <p:spPr>
          <a:xfrm>
            <a:off x="1076900" y="2465925"/>
            <a:ext cx="70683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Predicting if someone will get approved for parole </a:t>
            </a:r>
            <a:endParaRPr sz="4800"/>
          </a:p>
        </p:txBody>
      </p:sp>
      <p:sp>
        <p:nvSpPr>
          <p:cNvPr id="381" name="Google Shape;381;p5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idx="4294967295" type="title"/>
          </p:nvPr>
        </p:nvSpPr>
        <p:spPr>
          <a:xfrm>
            <a:off x="413225" y="7969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Parole </a:t>
            </a:r>
            <a:r>
              <a:rPr lang="en"/>
              <a:t>0, Approved for Parole 1 </a:t>
            </a:r>
            <a:endParaRPr/>
          </a:p>
        </p:txBody>
      </p:sp>
      <p:sp>
        <p:nvSpPr>
          <p:cNvPr id="387" name="Google Shape;387;p5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75" y="1747250"/>
            <a:ext cx="7620050" cy="19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59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Parole</a:t>
            </a:r>
            <a:r>
              <a:rPr lang="en">
                <a:solidFill>
                  <a:schemeClr val="lt1"/>
                </a:solidFill>
              </a:rPr>
              <a:t> Prediction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5" name="Google Shape;395;p59"/>
          <p:cNvSpPr txBox="1"/>
          <p:nvPr>
            <p:ph idx="4294967295" type="title"/>
          </p:nvPr>
        </p:nvSpPr>
        <p:spPr>
          <a:xfrm>
            <a:off x="224025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Balanced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59"/>
          <p:cNvSpPr txBox="1"/>
          <p:nvPr>
            <p:ph idx="4294967295" type="title"/>
          </p:nvPr>
        </p:nvSpPr>
        <p:spPr>
          <a:xfrm>
            <a:off x="5665600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Unbalanced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7" name="Google Shape;397;p59"/>
          <p:cNvSpPr txBox="1"/>
          <p:nvPr>
            <p:ph idx="4294967295" type="title"/>
          </p:nvPr>
        </p:nvSpPr>
        <p:spPr>
          <a:xfrm>
            <a:off x="224025" y="2075525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Accuracy Score: </a:t>
            </a:r>
            <a:r>
              <a:rPr lang="en" sz="2000">
                <a:solidFill>
                  <a:schemeClr val="lt1"/>
                </a:solidFill>
              </a:rPr>
              <a:t>0.7520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98" name="Google Shape;398;p59"/>
          <p:cNvSpPr txBox="1"/>
          <p:nvPr>
            <p:ph idx="4294967295" type="title"/>
          </p:nvPr>
        </p:nvSpPr>
        <p:spPr>
          <a:xfrm>
            <a:off x="5665600" y="2075525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Accuracy Score: 0.9195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99" name="Google Shape;3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28000"/>
            <a:ext cx="4454300" cy="17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700" y="2928000"/>
            <a:ext cx="4454300" cy="17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60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Parole Prediction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p60"/>
          <p:cNvSpPr txBox="1"/>
          <p:nvPr>
            <p:ph idx="4294967295" type="title"/>
          </p:nvPr>
        </p:nvSpPr>
        <p:spPr>
          <a:xfrm>
            <a:off x="224025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Balanced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8" name="Google Shape;408;p60"/>
          <p:cNvSpPr txBox="1"/>
          <p:nvPr>
            <p:ph idx="4294967295" type="title"/>
          </p:nvPr>
        </p:nvSpPr>
        <p:spPr>
          <a:xfrm>
            <a:off x="5665600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Unbalanced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9" name="Google Shape;4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1860700"/>
            <a:ext cx="4108724" cy="29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534" y="1860700"/>
            <a:ext cx="4066392" cy="297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Texas Incarceration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037875" y="15635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Texas </a:t>
            </a:r>
            <a:r>
              <a:rPr lang="en" sz="2200"/>
              <a:t>Department</a:t>
            </a:r>
            <a:r>
              <a:rPr lang="en" sz="2200"/>
              <a:t> of Criminal Justice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A collection from all prison facilities in Texas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Rows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117697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Columns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19</a:t>
            </a:r>
            <a:endParaRPr sz="2200"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61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Parole Prediction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61"/>
          <p:cNvSpPr txBox="1"/>
          <p:nvPr>
            <p:ph idx="4294967295" type="title"/>
          </p:nvPr>
        </p:nvSpPr>
        <p:spPr>
          <a:xfrm>
            <a:off x="224025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Balanced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8" name="Google Shape;418;p61"/>
          <p:cNvSpPr txBox="1"/>
          <p:nvPr>
            <p:ph idx="4294967295" type="title"/>
          </p:nvPr>
        </p:nvSpPr>
        <p:spPr>
          <a:xfrm>
            <a:off x="5665600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Unbalanced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9" name="Google Shape;4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5525"/>
            <a:ext cx="4054149" cy="26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825" y="2075525"/>
            <a:ext cx="4054149" cy="266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2"/>
          <p:cNvSpPr txBox="1"/>
          <p:nvPr>
            <p:ph idx="4294967295" type="title"/>
          </p:nvPr>
        </p:nvSpPr>
        <p:spPr>
          <a:xfrm>
            <a:off x="1037850" y="45312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Parole Prediction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7" name="Google Shape;427;p62"/>
          <p:cNvSpPr txBox="1"/>
          <p:nvPr>
            <p:ph idx="4294967295" type="title"/>
          </p:nvPr>
        </p:nvSpPr>
        <p:spPr>
          <a:xfrm>
            <a:off x="652750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Balanced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p62"/>
          <p:cNvSpPr txBox="1"/>
          <p:nvPr>
            <p:ph idx="4294967295" type="title"/>
          </p:nvPr>
        </p:nvSpPr>
        <p:spPr>
          <a:xfrm>
            <a:off x="5665600" y="1464400"/>
            <a:ext cx="29676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Unbalanced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400" y="1860700"/>
            <a:ext cx="3358589" cy="29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25" y="1860700"/>
            <a:ext cx="3434653" cy="29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63"/>
          <p:cNvSpPr txBox="1"/>
          <p:nvPr/>
        </p:nvSpPr>
        <p:spPr>
          <a:xfrm>
            <a:off x="2320950" y="1894500"/>
            <a:ext cx="4502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Virtual Judge Conclusion</a:t>
            </a:r>
            <a:endParaRPr b="1" sz="3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/>
          <p:nvPr>
            <p:ph type="title"/>
          </p:nvPr>
        </p:nvSpPr>
        <p:spPr>
          <a:xfrm>
            <a:off x="316625" y="836000"/>
            <a:ext cx="90768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Virtual Judge can be used to uncover human biases in the criminal justice system</a:t>
            </a:r>
            <a:endParaRPr/>
          </a:p>
        </p:txBody>
      </p:sp>
      <p:sp>
        <p:nvSpPr>
          <p:cNvPr id="442" name="Google Shape;442;p6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64"/>
          <p:cNvSpPr txBox="1"/>
          <p:nvPr/>
        </p:nvSpPr>
        <p:spPr>
          <a:xfrm>
            <a:off x="5407025" y="5367975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The Virtual Judge cannot replace a real Judge/Jury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44" name="Google Shape;444;p64"/>
          <p:cNvSpPr txBox="1"/>
          <p:nvPr/>
        </p:nvSpPr>
        <p:spPr>
          <a:xfrm>
            <a:off x="719850" y="1378700"/>
            <a:ext cx="7704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en" sz="1800">
                <a:latin typeface="Inter"/>
                <a:ea typeface="Inter"/>
                <a:cs typeface="Inter"/>
                <a:sym typeface="Inter"/>
              </a:rPr>
              <a:t>False Negatives - we predict they should not get life, but they actually do get life</a:t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en" sz="1800">
                <a:latin typeface="Inter"/>
                <a:ea typeface="Inter"/>
                <a:cs typeface="Inter"/>
                <a:sym typeface="Inter"/>
              </a:rPr>
              <a:t>Maybe the Virtual Judge is missing key details pertaining to the particular crime?</a:t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en" sz="1800">
                <a:latin typeface="Inter"/>
                <a:ea typeface="Inter"/>
                <a:cs typeface="Inter"/>
                <a:sym typeface="Inter"/>
              </a:rPr>
              <a:t>Or maybe the sentencing was unfair, with too much weight on factors such as Race or Age</a:t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b="1" lang="en" sz="1800">
                <a:latin typeface="Inter"/>
                <a:ea typeface="Inter"/>
                <a:cs typeface="Inter"/>
                <a:sym typeface="Inter"/>
              </a:rPr>
              <a:t>Maybe an evaluation of similar cases is needed</a:t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○"/>
            </a:pPr>
            <a:r>
              <a:rPr b="1" lang="en" sz="1800">
                <a:latin typeface="Inter"/>
                <a:ea typeface="Inter"/>
                <a:cs typeface="Inter"/>
                <a:sym typeface="Inter"/>
              </a:rPr>
              <a:t>Maybe an evaluation of the judge is needed</a:t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b="1" lang="en" sz="1800">
                <a:latin typeface="Inter"/>
                <a:ea typeface="Inter"/>
                <a:cs typeface="Inter"/>
                <a:sym typeface="Inter"/>
              </a:rPr>
              <a:t>The Virtual Judge can be used to appeal </a:t>
            </a:r>
            <a:r>
              <a:rPr b="1" lang="en" sz="1800">
                <a:latin typeface="Inter"/>
                <a:ea typeface="Inter"/>
                <a:cs typeface="Inter"/>
                <a:sym typeface="Inter"/>
              </a:rPr>
              <a:t>unjust</a:t>
            </a:r>
            <a:r>
              <a:rPr b="1" lang="en" sz="1800">
                <a:latin typeface="Inter"/>
                <a:ea typeface="Inter"/>
                <a:cs typeface="Inter"/>
                <a:sym typeface="Inter"/>
              </a:rPr>
              <a:t> sentencings</a:t>
            </a:r>
            <a:endParaRPr b="1" sz="1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5"/>
          <p:cNvSpPr txBox="1"/>
          <p:nvPr>
            <p:ph idx="4294967295" type="ctrTitle"/>
          </p:nvPr>
        </p:nvSpPr>
        <p:spPr>
          <a:xfrm>
            <a:off x="1037875" y="974563"/>
            <a:ext cx="5889600" cy="9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Thanks!</a:t>
            </a:r>
            <a:endParaRPr sz="6800"/>
          </a:p>
        </p:txBody>
      </p:sp>
      <p:sp>
        <p:nvSpPr>
          <p:cNvPr id="450" name="Google Shape;450;p65"/>
          <p:cNvSpPr txBox="1"/>
          <p:nvPr>
            <p:ph idx="4294967295" type="subTitle"/>
          </p:nvPr>
        </p:nvSpPr>
        <p:spPr>
          <a:xfrm>
            <a:off x="1037875" y="1983725"/>
            <a:ext cx="7697400" cy="21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questions?</a:t>
            </a:r>
            <a:endParaRPr sz="36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us at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www.linkedin.com/in/kyle-moses-development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linkedin.com/in/irvin-quartey-73533261/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https://www.linkedin.com/in/marisol/</a:t>
            </a:r>
            <a:endParaRPr/>
          </a:p>
        </p:txBody>
      </p:sp>
      <p:sp>
        <p:nvSpPr>
          <p:cNvPr id="451" name="Google Shape;451;p6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037850" y="2992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774375" y="1054800"/>
            <a:ext cx="3725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Gender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Race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Age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Projected Release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Maximum Sentence Date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Parole Eligibility Date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County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 u="sng">
                <a:latin typeface="Inter"/>
                <a:ea typeface="Inter"/>
                <a:cs typeface="Inter"/>
                <a:sym typeface="Inter"/>
              </a:rPr>
              <a:t>TDCJ Offense</a:t>
            </a:r>
            <a:endParaRPr b="1" sz="2100" u="sng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996675" y="1252625"/>
            <a:ext cx="3725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Sentence Date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Offense Date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 u="sng">
                <a:latin typeface="Inter"/>
                <a:ea typeface="Inter"/>
                <a:cs typeface="Inter"/>
                <a:sym typeface="Inter"/>
              </a:rPr>
              <a:t>Sentence (Years)	</a:t>
            </a:r>
            <a:endParaRPr b="1" sz="2100" u="sng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Last Parole Decision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Next Parole Review Date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Parole Review Status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Inter"/>
                <a:ea typeface="Inter"/>
                <a:cs typeface="Inter"/>
                <a:sym typeface="Inter"/>
              </a:rPr>
              <a:t>Current Facility</a:t>
            </a:r>
            <a:endParaRPr b="1" sz="2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for Life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2582"/>
            <a:ext cx="9144000" cy="230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037875" y="406575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Sentence Years Analysis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637" y="1232300"/>
            <a:ext cx="4292776" cy="3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425" y="1243175"/>
            <a:ext cx="4060175" cy="28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00" y="1215175"/>
            <a:ext cx="4202900" cy="28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